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60" r:id="rId3"/>
    <p:sldId id="258" r:id="rId4"/>
    <p:sldId id="256" r:id="rId5"/>
    <p:sldId id="257"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p:cViewPr varScale="1">
        <p:scale>
          <a:sx n="67" d="100"/>
          <a:sy n="67" d="100"/>
        </p:scale>
        <p:origin x="-2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6C1BF-E64D-4845-9FAF-3D51381801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B6EF14-31BA-41BF-AB7C-3B97579DBC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DA94B-F611-461C-8529-2C86B23E2B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4ABDBD-F731-4ADD-B780-3E36F847FE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F3271-4302-49B1-99DC-06D9EB10B7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D03FA5-3380-4046-9365-B00789B101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45BF0D-C048-4769-B91D-72BA1D0707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AAF8BB-B668-4BC5-8DE1-1A65D89A01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B7912A-9816-42CA-A9E6-9CA48801DB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2D3F01-FD98-468B-8CEC-D260D56BF3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AB9D0-5906-4C39-8EE7-5760FEF93E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B0CCFCA-5353-4471-8EBA-0BB30A4B64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026" descr="Papyrus"/>
          <p:cNvSpPr txBox="1">
            <a:spLocks noChangeArrowheads="1"/>
          </p:cNvSpPr>
          <p:nvPr/>
        </p:nvSpPr>
        <p:spPr bwMode="auto">
          <a:xfrm>
            <a:off x="1066800" y="457200"/>
            <a:ext cx="7467600" cy="1246188"/>
          </a:xfrm>
          <a:prstGeom prst="rect">
            <a:avLst/>
          </a:prstGeom>
          <a:blipFill dpi="0" rotWithShape="0">
            <a:blip r:embed="rId2"/>
            <a:srcRect/>
            <a:tile tx="0" ty="0" sx="100000" sy="100000" flip="none" algn="tl"/>
          </a:blipFill>
          <a:ln w="57150">
            <a:solidFill>
              <a:schemeClr val="tx1"/>
            </a:solidFill>
            <a:miter lim="800000"/>
            <a:headEnd/>
            <a:tailEnd/>
          </a:ln>
        </p:spPr>
        <p:txBody>
          <a:bodyPr>
            <a:spAutoFit/>
          </a:bodyPr>
          <a:lstStyle/>
          <a:p>
            <a:pPr algn="ctr">
              <a:spcBef>
                <a:spcPct val="50000"/>
              </a:spcBef>
            </a:pPr>
            <a:r>
              <a:rPr lang="en-US" sz="7200"/>
              <a:t>Sumer</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lue tissue paper"/>
          <p:cNvSpPr txBox="1">
            <a:spLocks noChangeArrowheads="1"/>
          </p:cNvSpPr>
          <p:nvPr/>
        </p:nvSpPr>
        <p:spPr bwMode="auto">
          <a:xfrm>
            <a:off x="990600" y="304800"/>
            <a:ext cx="7543800" cy="10445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6000"/>
              <a:t>Sumerians</a:t>
            </a:r>
            <a:endParaRPr lang="en-US"/>
          </a:p>
        </p:txBody>
      </p:sp>
      <p:sp>
        <p:nvSpPr>
          <p:cNvPr id="11267" name="Text Box 3" descr="Parchment"/>
          <p:cNvSpPr txBox="1">
            <a:spLocks noChangeArrowheads="1"/>
          </p:cNvSpPr>
          <p:nvPr/>
        </p:nvSpPr>
        <p:spPr bwMode="auto">
          <a:xfrm>
            <a:off x="685800" y="4953000"/>
            <a:ext cx="3276600" cy="15906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Remember, Sumer is the region where the Tigris and Euphrates Rivers meet.</a:t>
            </a:r>
          </a:p>
        </p:txBody>
      </p:sp>
      <p:pic>
        <p:nvPicPr>
          <p:cNvPr id="11268" name="Picture 4"/>
          <p:cNvPicPr>
            <a:picLocks noChangeAspect="1" noChangeArrowheads="1"/>
          </p:cNvPicPr>
          <p:nvPr/>
        </p:nvPicPr>
        <p:blipFill>
          <a:blip r:embed="rId4"/>
          <a:srcRect/>
          <a:stretch>
            <a:fillRect/>
          </a:stretch>
        </p:blipFill>
        <p:spPr bwMode="auto">
          <a:xfrm>
            <a:off x="685800" y="1600200"/>
            <a:ext cx="3276600" cy="3146425"/>
          </a:xfrm>
          <a:prstGeom prst="rect">
            <a:avLst/>
          </a:prstGeom>
          <a:noFill/>
          <a:ln w="38100">
            <a:solidFill>
              <a:schemeClr val="tx1"/>
            </a:solidFill>
            <a:miter lim="800000"/>
            <a:headEnd/>
            <a:tailEnd/>
          </a:ln>
        </p:spPr>
      </p:pic>
      <p:sp>
        <p:nvSpPr>
          <p:cNvPr id="11269" name="Text Box 5" descr="Parchment"/>
          <p:cNvSpPr txBox="1">
            <a:spLocks noChangeArrowheads="1"/>
          </p:cNvSpPr>
          <p:nvPr/>
        </p:nvSpPr>
        <p:spPr bwMode="auto">
          <a:xfrm>
            <a:off x="4419600" y="1676400"/>
            <a:ext cx="4191000" cy="4851400"/>
          </a:xfrm>
          <a:prstGeom prst="rect">
            <a:avLst/>
          </a:prstGeom>
          <a:blipFill dpi="0" rotWithShape="0">
            <a:blip r:embed="rId3"/>
            <a:srcRect/>
            <a:tile tx="0" ty="0" sx="100000" sy="100000" flip="none" algn="tl"/>
          </a:blipFill>
          <a:ln w="12700">
            <a:solidFill>
              <a:schemeClr val="tx1"/>
            </a:solidFill>
            <a:miter lim="800000"/>
            <a:headEnd/>
            <a:tailEnd/>
          </a:ln>
        </p:spPr>
        <p:txBody>
          <a:bodyPr>
            <a:spAutoFit/>
          </a:bodyPr>
          <a:lstStyle/>
          <a:p>
            <a:pPr>
              <a:spcBef>
                <a:spcPct val="50000"/>
              </a:spcBef>
            </a:pPr>
            <a:r>
              <a:rPr lang="en-US"/>
              <a:t>Writing first began in Sumerian cities.  The first schools were set up in Sumer over 4,000 years ago.  Sumerian schools taught boys the new invention of writing.  Those who graduated became professional writers called </a:t>
            </a:r>
            <a:r>
              <a:rPr lang="en-US" b="1"/>
              <a:t>scribes</a:t>
            </a:r>
            <a:r>
              <a:rPr lang="en-US"/>
              <a:t>.  Scribes were the only people who could keep records for the kings and priests.  Boys that wanted to be scribes had to attend school from the age of 8 to the age of 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descr="Blue tissue paper"/>
          <p:cNvSpPr txBox="1">
            <a:spLocks noChangeArrowheads="1"/>
          </p:cNvSpPr>
          <p:nvPr/>
        </p:nvSpPr>
        <p:spPr bwMode="auto">
          <a:xfrm>
            <a:off x="990600" y="304800"/>
            <a:ext cx="7391400" cy="10445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6000"/>
              <a:t>Sumerian Writing</a:t>
            </a:r>
            <a:endParaRPr lang="en-US"/>
          </a:p>
        </p:txBody>
      </p:sp>
      <p:pic>
        <p:nvPicPr>
          <p:cNvPr id="12291" name="Picture 3"/>
          <p:cNvPicPr>
            <a:picLocks noChangeAspect="1" noChangeArrowheads="1"/>
          </p:cNvPicPr>
          <p:nvPr/>
        </p:nvPicPr>
        <p:blipFill>
          <a:blip r:embed="rId3"/>
          <a:srcRect/>
          <a:stretch>
            <a:fillRect/>
          </a:stretch>
        </p:blipFill>
        <p:spPr bwMode="auto">
          <a:xfrm>
            <a:off x="457200" y="3276600"/>
            <a:ext cx="3352800" cy="2894013"/>
          </a:xfrm>
          <a:prstGeom prst="rect">
            <a:avLst/>
          </a:prstGeom>
          <a:noFill/>
          <a:ln w="9525">
            <a:solidFill>
              <a:schemeClr val="bg1"/>
            </a:solid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6248400" y="3276600"/>
            <a:ext cx="2300288" cy="2895600"/>
          </a:xfrm>
          <a:prstGeom prst="rect">
            <a:avLst/>
          </a:prstGeom>
          <a:noFill/>
          <a:ln w="9525">
            <a:solidFill>
              <a:schemeClr val="bg1"/>
            </a:solidFill>
            <a:miter lim="800000"/>
            <a:headEnd/>
            <a:tailEnd/>
          </a:ln>
        </p:spPr>
      </p:pic>
      <p:sp>
        <p:nvSpPr>
          <p:cNvPr id="12293" name="Text Box 5" descr="Parchment"/>
          <p:cNvSpPr txBox="1">
            <a:spLocks noChangeArrowheads="1"/>
          </p:cNvSpPr>
          <p:nvPr/>
        </p:nvSpPr>
        <p:spPr bwMode="auto">
          <a:xfrm>
            <a:off x="1066800" y="1524000"/>
            <a:ext cx="7239000" cy="1225550"/>
          </a:xfrm>
          <a:prstGeom prst="rect">
            <a:avLst/>
          </a:prstGeom>
          <a:blipFill dpi="0" rotWithShape="0">
            <a:blip r:embed="rId5"/>
            <a:srcRect/>
            <a:tile tx="0" ty="0" sx="100000" sy="100000" flip="none" algn="tl"/>
          </a:blipFill>
          <a:ln w="38100">
            <a:solidFill>
              <a:schemeClr val="tx1"/>
            </a:solidFill>
            <a:miter lim="800000"/>
            <a:headEnd/>
            <a:tailEnd/>
          </a:ln>
        </p:spPr>
        <p:txBody>
          <a:bodyPr>
            <a:spAutoFit/>
          </a:bodyPr>
          <a:lstStyle/>
          <a:p>
            <a:pPr>
              <a:spcBef>
                <a:spcPct val="50000"/>
              </a:spcBef>
            </a:pPr>
            <a:r>
              <a:rPr lang="en-US"/>
              <a:t>Scribes used a sharp point called a </a:t>
            </a:r>
            <a:r>
              <a:rPr lang="en-US" b="1"/>
              <a:t>stylus</a:t>
            </a:r>
            <a:r>
              <a:rPr lang="en-US"/>
              <a:t> to etch words into clay tablets.  These tablets have been discovered by </a:t>
            </a:r>
            <a:r>
              <a:rPr lang="en-US" b="1"/>
              <a:t>archaeologists</a:t>
            </a:r>
            <a:r>
              <a:rPr lang="en-US"/>
              <a:t> and looked at by </a:t>
            </a:r>
            <a:r>
              <a:rPr lang="en-US" b="1"/>
              <a:t>historians</a:t>
            </a:r>
            <a:r>
              <a:rPr lang="en-US"/>
              <a:t>.</a:t>
            </a:r>
          </a:p>
        </p:txBody>
      </p:sp>
      <p:pic>
        <p:nvPicPr>
          <p:cNvPr id="12294" name="Picture 6"/>
          <p:cNvPicPr>
            <a:picLocks noChangeAspect="1" noChangeArrowheads="1"/>
          </p:cNvPicPr>
          <p:nvPr/>
        </p:nvPicPr>
        <p:blipFill>
          <a:blip r:embed="rId6"/>
          <a:srcRect/>
          <a:stretch>
            <a:fillRect/>
          </a:stretch>
        </p:blipFill>
        <p:spPr bwMode="auto">
          <a:xfrm>
            <a:off x="3886200" y="3276600"/>
            <a:ext cx="2303463" cy="2895600"/>
          </a:xfrm>
          <a:prstGeom prst="rect">
            <a:avLst/>
          </a:prstGeom>
          <a:noFill/>
          <a:ln w="9525">
            <a:solidFill>
              <a:schemeClr val="bg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descr="Blue tissue paper"/>
          <p:cNvSpPr txBox="1">
            <a:spLocks noChangeArrowheads="1"/>
          </p:cNvSpPr>
          <p:nvPr/>
        </p:nvSpPr>
        <p:spPr bwMode="auto">
          <a:xfrm>
            <a:off x="1066800" y="228600"/>
            <a:ext cx="7162800" cy="9525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5400"/>
              <a:t>A Sumerian City</a:t>
            </a:r>
            <a:endParaRPr lang="en-US"/>
          </a:p>
        </p:txBody>
      </p:sp>
      <p:sp>
        <p:nvSpPr>
          <p:cNvPr id="13315" name="Text Box 3" descr="Parchment"/>
          <p:cNvSpPr txBox="1">
            <a:spLocks noChangeArrowheads="1"/>
          </p:cNvSpPr>
          <p:nvPr/>
        </p:nvSpPr>
        <p:spPr bwMode="auto">
          <a:xfrm>
            <a:off x="533400" y="1447800"/>
            <a:ext cx="2667000" cy="19558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Sumerian city streets were so narrow that you could hardly get a cart through them.</a:t>
            </a:r>
          </a:p>
        </p:txBody>
      </p:sp>
      <p:sp>
        <p:nvSpPr>
          <p:cNvPr id="13316" name="Text Box 4" descr="Parchment"/>
          <p:cNvSpPr txBox="1">
            <a:spLocks noChangeArrowheads="1"/>
          </p:cNvSpPr>
          <p:nvPr/>
        </p:nvSpPr>
        <p:spPr bwMode="auto">
          <a:xfrm>
            <a:off x="533400" y="3581400"/>
            <a:ext cx="2667000" cy="30511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Sumerian houses faced away from crowded streets. Instead, they faced onto courtyards where families ate and children played.</a:t>
            </a:r>
          </a:p>
        </p:txBody>
      </p:sp>
      <p:pic>
        <p:nvPicPr>
          <p:cNvPr id="13317" name="Picture 5"/>
          <p:cNvPicPr>
            <a:picLocks noChangeAspect="1" noChangeArrowheads="1"/>
          </p:cNvPicPr>
          <p:nvPr/>
        </p:nvPicPr>
        <p:blipFill>
          <a:blip r:embed="rId4"/>
          <a:srcRect/>
          <a:stretch>
            <a:fillRect/>
          </a:stretch>
        </p:blipFill>
        <p:spPr bwMode="auto">
          <a:xfrm>
            <a:off x="3733800" y="1371600"/>
            <a:ext cx="4724400" cy="1976438"/>
          </a:xfrm>
          <a:prstGeom prst="rect">
            <a:avLst/>
          </a:prstGeom>
          <a:noFill/>
          <a:ln w="38100">
            <a:solidFill>
              <a:schemeClr val="tx1"/>
            </a:solidFill>
            <a:miter lim="800000"/>
            <a:headEnd/>
            <a:tailEnd/>
          </a:ln>
        </p:spPr>
      </p:pic>
      <p:sp>
        <p:nvSpPr>
          <p:cNvPr id="13318" name="Rectangle 6"/>
          <p:cNvSpPr>
            <a:spLocks noChangeArrowheads="1"/>
          </p:cNvSpPr>
          <p:nvPr/>
        </p:nvSpPr>
        <p:spPr bwMode="auto">
          <a:xfrm>
            <a:off x="3733800" y="2895600"/>
            <a:ext cx="47244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319" name="Text Box 7"/>
          <p:cNvSpPr txBox="1">
            <a:spLocks noChangeArrowheads="1"/>
          </p:cNvSpPr>
          <p:nvPr/>
        </p:nvSpPr>
        <p:spPr bwMode="auto">
          <a:xfrm>
            <a:off x="4038600" y="2895600"/>
            <a:ext cx="39624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Narrow Streets</a:t>
            </a:r>
            <a:endParaRPr lang="en-US"/>
          </a:p>
        </p:txBody>
      </p:sp>
      <p:pic>
        <p:nvPicPr>
          <p:cNvPr id="13320" name="Picture 8"/>
          <p:cNvPicPr>
            <a:picLocks noChangeAspect="1" noChangeArrowheads="1"/>
          </p:cNvPicPr>
          <p:nvPr/>
        </p:nvPicPr>
        <p:blipFill>
          <a:blip r:embed="rId5"/>
          <a:srcRect/>
          <a:stretch>
            <a:fillRect/>
          </a:stretch>
        </p:blipFill>
        <p:spPr bwMode="auto">
          <a:xfrm>
            <a:off x="3733800" y="3505200"/>
            <a:ext cx="4714875" cy="2747963"/>
          </a:xfrm>
          <a:prstGeom prst="rect">
            <a:avLst/>
          </a:prstGeom>
          <a:noFill/>
          <a:ln w="38100">
            <a:solidFill>
              <a:schemeClr val="tx1"/>
            </a:solidFill>
            <a:miter lim="800000"/>
            <a:headEnd/>
            <a:tailEnd/>
          </a:ln>
        </p:spPr>
      </p:pic>
      <p:sp>
        <p:nvSpPr>
          <p:cNvPr id="13321" name="Text Box 9"/>
          <p:cNvSpPr txBox="1">
            <a:spLocks noChangeArrowheads="1"/>
          </p:cNvSpPr>
          <p:nvPr/>
        </p:nvSpPr>
        <p:spPr bwMode="auto">
          <a:xfrm>
            <a:off x="4419600" y="5638800"/>
            <a:ext cx="2209800" cy="457200"/>
          </a:xfrm>
          <a:prstGeom prst="rect">
            <a:avLst/>
          </a:prstGeom>
          <a:noFill/>
          <a:ln w="9525">
            <a:noFill/>
            <a:miter lim="800000"/>
            <a:headEnd/>
            <a:tailEnd/>
          </a:ln>
        </p:spPr>
        <p:txBody>
          <a:bodyPr>
            <a:spAutoFit/>
          </a:bodyPr>
          <a:lstStyle/>
          <a:p>
            <a:pPr>
              <a:spcBef>
                <a:spcPct val="50000"/>
              </a:spcBef>
            </a:pPr>
            <a:r>
              <a:rPr lang="en-US"/>
              <a:t>Courtyard Area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descr="Blue tissue paper"/>
          <p:cNvSpPr txBox="1">
            <a:spLocks noChangeArrowheads="1"/>
          </p:cNvSpPr>
          <p:nvPr/>
        </p:nvSpPr>
        <p:spPr bwMode="auto">
          <a:xfrm>
            <a:off x="1066800" y="381000"/>
            <a:ext cx="6858000" cy="10445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6000"/>
              <a:t>Sumerian Cities</a:t>
            </a:r>
            <a:endParaRPr lang="en-US"/>
          </a:p>
        </p:txBody>
      </p:sp>
      <p:sp>
        <p:nvSpPr>
          <p:cNvPr id="14339" name="Text Box 3" descr="Parchment"/>
          <p:cNvSpPr txBox="1">
            <a:spLocks noChangeArrowheads="1"/>
          </p:cNvSpPr>
          <p:nvPr/>
        </p:nvSpPr>
        <p:spPr bwMode="auto">
          <a:xfrm>
            <a:off x="1066800" y="1905000"/>
            <a:ext cx="2743200" cy="19558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On hot nights, people slept outdoors on the top of their house’s flat roof.</a:t>
            </a:r>
          </a:p>
        </p:txBody>
      </p:sp>
      <p:sp>
        <p:nvSpPr>
          <p:cNvPr id="14340" name="Text Box 4" descr="Parchment"/>
          <p:cNvSpPr txBox="1">
            <a:spLocks noChangeArrowheads="1"/>
          </p:cNvSpPr>
          <p:nvPr/>
        </p:nvSpPr>
        <p:spPr bwMode="auto">
          <a:xfrm>
            <a:off x="4267200" y="1981200"/>
            <a:ext cx="4038600" cy="122555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Sumerians had a form of light at night. They burned oil lamps.</a:t>
            </a:r>
          </a:p>
        </p:txBody>
      </p:sp>
      <p:sp>
        <p:nvSpPr>
          <p:cNvPr id="14341" name="Text Box 5" descr="Parchment"/>
          <p:cNvSpPr txBox="1">
            <a:spLocks noChangeArrowheads="1"/>
          </p:cNvSpPr>
          <p:nvPr/>
        </p:nvSpPr>
        <p:spPr bwMode="auto">
          <a:xfrm>
            <a:off x="4191000" y="3733800"/>
            <a:ext cx="4343400" cy="268605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Sumerians even had plumbing!  Clay pipes that were buried underground carried their waste away.  Inventions like plumbing wouldn’t come around for another thousand years in other parts of the world!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descr="Blue tissue paper"/>
          <p:cNvSpPr txBox="1">
            <a:spLocks noChangeArrowheads="1"/>
          </p:cNvSpPr>
          <p:nvPr/>
        </p:nvSpPr>
        <p:spPr bwMode="auto">
          <a:xfrm>
            <a:off x="1447800" y="0"/>
            <a:ext cx="6096000" cy="8001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4400"/>
              <a:t>Sumerian Religion</a:t>
            </a:r>
            <a:endParaRPr lang="en-US"/>
          </a:p>
        </p:txBody>
      </p:sp>
      <p:sp>
        <p:nvSpPr>
          <p:cNvPr id="15363" name="Text Box 3" descr="Parchment"/>
          <p:cNvSpPr txBox="1">
            <a:spLocks noChangeArrowheads="1"/>
          </p:cNvSpPr>
          <p:nvPr/>
        </p:nvSpPr>
        <p:spPr bwMode="auto">
          <a:xfrm>
            <a:off x="609600" y="1066800"/>
            <a:ext cx="2057400" cy="45116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Sumerians worshipped many gods, not just one.  This belief in many gods is called </a:t>
            </a:r>
            <a:r>
              <a:rPr lang="en-US" b="1"/>
              <a:t>polytheism</a:t>
            </a:r>
            <a:r>
              <a:rPr lang="en-US"/>
              <a:t>.  “Poly” means many and “Theism” means gods.</a:t>
            </a:r>
          </a:p>
        </p:txBody>
      </p:sp>
      <p:pic>
        <p:nvPicPr>
          <p:cNvPr id="15364" name="Picture 4"/>
          <p:cNvPicPr>
            <a:picLocks noChangeAspect="1" noChangeArrowheads="1"/>
          </p:cNvPicPr>
          <p:nvPr/>
        </p:nvPicPr>
        <p:blipFill>
          <a:blip r:embed="rId4"/>
          <a:srcRect/>
          <a:stretch>
            <a:fillRect/>
          </a:stretch>
        </p:blipFill>
        <p:spPr bwMode="auto">
          <a:xfrm>
            <a:off x="3048000" y="1143000"/>
            <a:ext cx="5676900" cy="2857500"/>
          </a:xfrm>
          <a:prstGeom prst="rect">
            <a:avLst/>
          </a:prstGeom>
          <a:noFill/>
          <a:ln w="38100">
            <a:solidFill>
              <a:schemeClr val="tx1"/>
            </a:solidFill>
            <a:miter lim="800000"/>
            <a:headEnd/>
            <a:tailEnd/>
          </a:ln>
        </p:spPr>
      </p:pic>
      <p:sp>
        <p:nvSpPr>
          <p:cNvPr id="15365" name="Text Box 5" descr="Parchment"/>
          <p:cNvSpPr txBox="1">
            <a:spLocks noChangeArrowheads="1"/>
          </p:cNvSpPr>
          <p:nvPr/>
        </p:nvSpPr>
        <p:spPr bwMode="auto">
          <a:xfrm>
            <a:off x="3048000" y="4171950"/>
            <a:ext cx="5791200" cy="268605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The picture above shows a </a:t>
            </a:r>
            <a:r>
              <a:rPr lang="en-US" b="1"/>
              <a:t>ziggurat</a:t>
            </a:r>
            <a:r>
              <a:rPr lang="en-US"/>
              <a:t>.  Ziggurats were the main temples used to worship the gods of a city.  Ziggurats were built in the center of the city. They had steps and ramps, and it was believed that the gods descended to the Earth using the ziggurat as a ladder.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4059238"/>
            <a:ext cx="5105400" cy="2798762"/>
          </a:xfrm>
          <a:prstGeom prst="rect">
            <a:avLst/>
          </a:prstGeom>
          <a:noFill/>
          <a:ln w="38100">
            <a:solidFill>
              <a:schemeClr val="tx1"/>
            </a:solid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5105400" y="3990975"/>
            <a:ext cx="4038600" cy="2867025"/>
          </a:xfrm>
          <a:prstGeom prst="rect">
            <a:avLst/>
          </a:prstGeom>
          <a:noFill/>
          <a:ln w="38100">
            <a:noFill/>
            <a:miter lim="800000"/>
            <a:headEnd/>
            <a:tailEnd/>
          </a:ln>
        </p:spPr>
      </p:pic>
      <p:sp>
        <p:nvSpPr>
          <p:cNvPr id="16388" name="Text Box 4"/>
          <p:cNvSpPr txBox="1">
            <a:spLocks noChangeArrowheads="1"/>
          </p:cNvSpPr>
          <p:nvPr/>
        </p:nvSpPr>
        <p:spPr bwMode="auto">
          <a:xfrm>
            <a:off x="0" y="4114800"/>
            <a:ext cx="1828800" cy="457200"/>
          </a:xfrm>
          <a:prstGeom prst="rect">
            <a:avLst/>
          </a:prstGeom>
          <a:noFill/>
          <a:ln w="9525">
            <a:noFill/>
            <a:miter lim="800000"/>
            <a:headEnd/>
            <a:tailEnd/>
          </a:ln>
        </p:spPr>
        <p:txBody>
          <a:bodyPr>
            <a:spAutoFit/>
          </a:bodyPr>
          <a:lstStyle/>
          <a:p>
            <a:pPr algn="ctr">
              <a:spcBef>
                <a:spcPct val="50000"/>
              </a:spcBef>
            </a:pPr>
            <a:r>
              <a:rPr lang="en-US"/>
              <a:t>ziggurat</a:t>
            </a:r>
          </a:p>
        </p:txBody>
      </p:sp>
      <p:sp>
        <p:nvSpPr>
          <p:cNvPr id="16389" name="Text Box 5"/>
          <p:cNvSpPr txBox="1">
            <a:spLocks noChangeArrowheads="1"/>
          </p:cNvSpPr>
          <p:nvPr/>
        </p:nvSpPr>
        <p:spPr bwMode="auto">
          <a:xfrm>
            <a:off x="5181600" y="4267200"/>
            <a:ext cx="1295400" cy="457200"/>
          </a:xfrm>
          <a:prstGeom prst="rect">
            <a:avLst/>
          </a:prstGeom>
          <a:noFill/>
          <a:ln w="9525">
            <a:noFill/>
            <a:miter lim="800000"/>
            <a:headEnd/>
            <a:tailEnd/>
          </a:ln>
        </p:spPr>
        <p:txBody>
          <a:bodyPr>
            <a:spAutoFit/>
          </a:bodyPr>
          <a:lstStyle/>
          <a:p>
            <a:pPr>
              <a:spcBef>
                <a:spcPct val="50000"/>
              </a:spcBef>
            </a:pPr>
            <a:r>
              <a:rPr lang="en-US">
                <a:solidFill>
                  <a:schemeClr val="bg1"/>
                </a:solidFill>
              </a:rPr>
              <a:t>Gods</a:t>
            </a:r>
            <a:endParaRPr lang="en-US"/>
          </a:p>
        </p:txBody>
      </p:sp>
      <p:sp>
        <p:nvSpPr>
          <p:cNvPr id="16390" name="Text Box 6" descr="Blue tissue paper"/>
          <p:cNvSpPr txBox="1">
            <a:spLocks noChangeArrowheads="1"/>
          </p:cNvSpPr>
          <p:nvPr/>
        </p:nvSpPr>
        <p:spPr bwMode="auto">
          <a:xfrm>
            <a:off x="1600200" y="228600"/>
            <a:ext cx="6248400" cy="608013"/>
          </a:xfrm>
          <a:prstGeom prst="rect">
            <a:avLst/>
          </a:prstGeom>
          <a:blipFill dpi="0" rotWithShape="0">
            <a:blip r:embed="rId4"/>
            <a:srcRect/>
            <a:tile tx="0" ty="0" sx="100000" sy="100000" flip="none" algn="tl"/>
          </a:blipFill>
          <a:ln w="28575">
            <a:solidFill>
              <a:schemeClr val="tx1"/>
            </a:solidFill>
            <a:miter lim="800000"/>
            <a:headEnd/>
            <a:tailEnd/>
          </a:ln>
        </p:spPr>
        <p:txBody>
          <a:bodyPr>
            <a:spAutoFit/>
          </a:bodyPr>
          <a:lstStyle/>
          <a:p>
            <a:pPr algn="ctr">
              <a:spcBef>
                <a:spcPct val="50000"/>
              </a:spcBef>
            </a:pPr>
            <a:r>
              <a:rPr lang="en-US" sz="3200"/>
              <a:t>Sumerian Mythology</a:t>
            </a:r>
            <a:endParaRPr lang="en-US"/>
          </a:p>
        </p:txBody>
      </p:sp>
      <p:sp>
        <p:nvSpPr>
          <p:cNvPr id="16391" name="Text Box 7" descr="Parchment"/>
          <p:cNvSpPr txBox="1">
            <a:spLocks noChangeArrowheads="1"/>
          </p:cNvSpPr>
          <p:nvPr/>
        </p:nvSpPr>
        <p:spPr bwMode="auto">
          <a:xfrm>
            <a:off x="1295400" y="1143000"/>
            <a:ext cx="6705600" cy="2686050"/>
          </a:xfrm>
          <a:prstGeom prst="rect">
            <a:avLst/>
          </a:prstGeom>
          <a:blipFill dpi="0" rotWithShape="0">
            <a:blip r:embed="rId5"/>
            <a:srcRect/>
            <a:tile tx="0" ty="0" sx="100000" sy="100000" flip="none" algn="tl"/>
          </a:blipFill>
          <a:ln w="38100">
            <a:solidFill>
              <a:schemeClr val="tx1"/>
            </a:solidFill>
            <a:miter lim="800000"/>
            <a:headEnd/>
            <a:tailEnd/>
          </a:ln>
        </p:spPr>
        <p:txBody>
          <a:bodyPr>
            <a:spAutoFit/>
          </a:bodyPr>
          <a:lstStyle/>
          <a:p>
            <a:pPr>
              <a:spcBef>
                <a:spcPct val="50000"/>
              </a:spcBef>
            </a:pPr>
            <a:r>
              <a:rPr lang="en-US"/>
              <a:t>Sumerian </a:t>
            </a:r>
            <a:r>
              <a:rPr lang="en-US" b="1"/>
              <a:t>myths</a:t>
            </a:r>
            <a:r>
              <a:rPr lang="en-US"/>
              <a:t>, or stories, explained people’s beliefs.  Sumerians believed that a person must keep the gods happy by going to the ziggurat and praying to them.  They believed that the gods would reward them for good service.  They also believed that the gods would punish the people who made them angry.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descr="Blue tissue paper"/>
          <p:cNvSpPr txBox="1">
            <a:spLocks noChangeArrowheads="1"/>
          </p:cNvSpPr>
          <p:nvPr/>
        </p:nvSpPr>
        <p:spPr bwMode="auto">
          <a:xfrm>
            <a:off x="1143000" y="228600"/>
            <a:ext cx="7086600" cy="67945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3600"/>
              <a:t>The Downfall of the Sumerians</a:t>
            </a:r>
            <a:endParaRPr lang="en-US"/>
          </a:p>
        </p:txBody>
      </p:sp>
      <p:sp>
        <p:nvSpPr>
          <p:cNvPr id="17411" name="Text Box 3" descr="Parchment"/>
          <p:cNvSpPr txBox="1">
            <a:spLocks noChangeArrowheads="1"/>
          </p:cNvSpPr>
          <p:nvPr/>
        </p:nvSpPr>
        <p:spPr bwMode="auto">
          <a:xfrm>
            <a:off x="228600" y="1371600"/>
            <a:ext cx="4419600" cy="45116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Each of the Sumerian city-states had a ruler, and these city-states began fighting each other.  They fought over land and the use of river water.  Since the Sumerians were constantly at war with each other, they became weak.  By 2000 BC, Sumer was a weakened area, and by 1759 BC, Sumer was conquered by another group of people - the Babylonians, who were from the north.</a:t>
            </a:r>
          </a:p>
        </p:txBody>
      </p:sp>
      <p:pic>
        <p:nvPicPr>
          <p:cNvPr id="17412" name="Picture 4"/>
          <p:cNvPicPr>
            <a:picLocks noChangeAspect="1" noChangeArrowheads="1"/>
          </p:cNvPicPr>
          <p:nvPr/>
        </p:nvPicPr>
        <p:blipFill>
          <a:blip r:embed="rId4"/>
          <a:srcRect/>
          <a:stretch>
            <a:fillRect/>
          </a:stretch>
        </p:blipFill>
        <p:spPr bwMode="auto">
          <a:xfrm>
            <a:off x="4724400" y="1371600"/>
            <a:ext cx="4281488" cy="4495800"/>
          </a:xfrm>
          <a:prstGeom prst="rect">
            <a:avLst/>
          </a:prstGeom>
          <a:noFill/>
          <a:ln w="38100">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descr="Blue tissue paper"/>
          <p:cNvSpPr txBox="1">
            <a:spLocks noChangeArrowheads="1"/>
          </p:cNvSpPr>
          <p:nvPr/>
        </p:nvSpPr>
        <p:spPr bwMode="auto">
          <a:xfrm>
            <a:off x="609600" y="228600"/>
            <a:ext cx="8153400" cy="1612900"/>
          </a:xfrm>
          <a:prstGeom prst="rect">
            <a:avLst/>
          </a:prstGeom>
          <a:blipFill dpi="0" rotWithShape="0">
            <a:blip r:embed="rId2"/>
            <a:srcRect/>
            <a:tile tx="0" ty="0" sx="100000" sy="100000" flip="none" algn="tl"/>
          </a:blipFill>
          <a:ln w="57150">
            <a:solidFill>
              <a:schemeClr val="tx1"/>
            </a:solidFill>
            <a:miter lim="800000"/>
            <a:headEnd/>
            <a:tailEnd/>
          </a:ln>
        </p:spPr>
        <p:txBody>
          <a:bodyPr>
            <a:spAutoFit/>
          </a:bodyPr>
          <a:lstStyle/>
          <a:p>
            <a:pPr algn="ctr">
              <a:spcBef>
                <a:spcPct val="50000"/>
              </a:spcBef>
            </a:pPr>
            <a:r>
              <a:rPr lang="en-US" sz="4800"/>
              <a:t>Mesopotamia - The Land Between Two Rivers</a:t>
            </a:r>
            <a:endParaRPr lang="en-US"/>
          </a:p>
        </p:txBody>
      </p:sp>
      <p:sp>
        <p:nvSpPr>
          <p:cNvPr id="3075" name="Text Box 3" descr="Parchment"/>
          <p:cNvSpPr txBox="1">
            <a:spLocks noChangeArrowheads="1"/>
          </p:cNvSpPr>
          <p:nvPr/>
        </p:nvSpPr>
        <p:spPr bwMode="auto">
          <a:xfrm>
            <a:off x="685800" y="2209800"/>
            <a:ext cx="8077200" cy="1609725"/>
          </a:xfrm>
          <a:prstGeom prst="rect">
            <a:avLst/>
          </a:prstGeom>
          <a:blipFill dpi="0" rotWithShape="0">
            <a:blip r:embed="rId3"/>
            <a:srcRect/>
            <a:tile tx="0" ty="0" sx="100000" sy="100000" flip="none" algn="tl"/>
          </a:blipFill>
          <a:ln w="57150">
            <a:solidFill>
              <a:schemeClr val="tx1"/>
            </a:solidFill>
            <a:miter lim="800000"/>
            <a:headEnd/>
            <a:tailEnd/>
          </a:ln>
        </p:spPr>
        <p:txBody>
          <a:bodyPr>
            <a:spAutoFit/>
          </a:bodyPr>
          <a:lstStyle/>
          <a:p>
            <a:pPr>
              <a:spcBef>
                <a:spcPct val="50000"/>
              </a:spcBef>
            </a:pPr>
            <a:r>
              <a:rPr lang="en-US"/>
              <a:t>Mesopotamia was a place where many cities began to grow. As its name suggests, Mesopotamia was located between two rivers.  The two rivers were the Tigris River and the Euphrates River.</a:t>
            </a:r>
          </a:p>
        </p:txBody>
      </p:sp>
      <p:sp>
        <p:nvSpPr>
          <p:cNvPr id="3076" name="Text Box 4" descr="Parchment"/>
          <p:cNvSpPr txBox="1">
            <a:spLocks noChangeArrowheads="1"/>
          </p:cNvSpPr>
          <p:nvPr/>
        </p:nvSpPr>
        <p:spPr bwMode="auto">
          <a:xfrm>
            <a:off x="685800" y="4343400"/>
            <a:ext cx="8077200" cy="1244600"/>
          </a:xfrm>
          <a:prstGeom prst="rect">
            <a:avLst/>
          </a:prstGeom>
          <a:blipFill dpi="0" rotWithShape="0">
            <a:blip r:embed="rId3"/>
            <a:srcRect/>
            <a:tile tx="0" ty="0" sx="100000" sy="100000" flip="none" algn="tl"/>
          </a:blipFill>
          <a:ln w="57150">
            <a:solidFill>
              <a:schemeClr val="tx1"/>
            </a:solidFill>
            <a:miter lim="800000"/>
            <a:headEnd/>
            <a:tailEnd/>
          </a:ln>
        </p:spPr>
        <p:txBody>
          <a:bodyPr>
            <a:spAutoFit/>
          </a:bodyPr>
          <a:lstStyle/>
          <a:p>
            <a:pPr>
              <a:spcBef>
                <a:spcPct val="50000"/>
              </a:spcBef>
            </a:pPr>
            <a:r>
              <a:rPr lang="en-US"/>
              <a:t>Mesopotamia was located in the Middle East, and surrounded by desert.  People came to Mesopotamia because the soil between the two rivers was very fertile.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6"/>
          <p:cNvPicPr>
            <a:picLocks noChangeAspect="1" noChangeArrowheads="1"/>
          </p:cNvPicPr>
          <p:nvPr/>
        </p:nvPicPr>
        <p:blipFill>
          <a:blip r:embed="rId2"/>
          <a:srcRect/>
          <a:stretch>
            <a:fillRect/>
          </a:stretch>
        </p:blipFill>
        <p:spPr bwMode="auto">
          <a:xfrm>
            <a:off x="0" y="152400"/>
            <a:ext cx="9144000" cy="6308725"/>
          </a:xfrm>
          <a:prstGeom prst="rect">
            <a:avLst/>
          </a:prstGeom>
          <a:noFill/>
          <a:ln w="38100">
            <a:solidFill>
              <a:schemeClr val="tx1"/>
            </a:solidFill>
            <a:miter lim="800000"/>
            <a:headEnd/>
            <a:tailEnd/>
          </a:ln>
        </p:spPr>
      </p:pic>
      <p:sp>
        <p:nvSpPr>
          <p:cNvPr id="4099" name="Oval 1029"/>
          <p:cNvSpPr>
            <a:spLocks noChangeArrowheads="1"/>
          </p:cNvSpPr>
          <p:nvPr/>
        </p:nvSpPr>
        <p:spPr bwMode="auto">
          <a:xfrm>
            <a:off x="4953000" y="2362200"/>
            <a:ext cx="533400" cy="457200"/>
          </a:xfrm>
          <a:prstGeom prst="ellipse">
            <a:avLst/>
          </a:prstGeom>
          <a:solidFill>
            <a:srgbClr val="FF9900">
              <a:alpha val="50195"/>
            </a:srgbClr>
          </a:solidFill>
          <a:ln w="0">
            <a:noFill/>
            <a:round/>
            <a:headEnd/>
            <a:tailEnd/>
          </a:ln>
        </p:spPr>
        <p:txBody>
          <a:bodyPr wrap="none" anchor="ctr"/>
          <a:lstStyle/>
          <a:p>
            <a:endParaRPr lang="en-US"/>
          </a:p>
        </p:txBody>
      </p:sp>
      <p:sp>
        <p:nvSpPr>
          <p:cNvPr id="4100" name="Line 1030"/>
          <p:cNvSpPr>
            <a:spLocks noChangeShapeType="1"/>
          </p:cNvSpPr>
          <p:nvPr/>
        </p:nvSpPr>
        <p:spPr bwMode="auto">
          <a:xfrm flipH="1" flipV="1">
            <a:off x="5334000" y="2819400"/>
            <a:ext cx="381000" cy="1371600"/>
          </a:xfrm>
          <a:prstGeom prst="line">
            <a:avLst/>
          </a:prstGeom>
          <a:noFill/>
          <a:ln w="38100">
            <a:solidFill>
              <a:schemeClr val="tx1"/>
            </a:solidFill>
            <a:round/>
            <a:headEnd/>
            <a:tailEnd type="triangle" w="med" len="med"/>
          </a:ln>
        </p:spPr>
        <p:txBody>
          <a:bodyPr wrap="none" anchor="ctr"/>
          <a:lstStyle/>
          <a:p>
            <a:endParaRPr lang="en-US"/>
          </a:p>
        </p:txBody>
      </p:sp>
      <p:sp>
        <p:nvSpPr>
          <p:cNvPr id="4101" name="Text Box 1031" descr="Parchment"/>
          <p:cNvSpPr txBox="1">
            <a:spLocks noChangeArrowheads="1"/>
          </p:cNvSpPr>
          <p:nvPr/>
        </p:nvSpPr>
        <p:spPr bwMode="auto">
          <a:xfrm>
            <a:off x="5029200" y="4191000"/>
            <a:ext cx="1905000" cy="8636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sz="1600" b="1"/>
              <a:t>Mesopotamia was located in the Middle East.</a:t>
            </a:r>
            <a:endParaRPr lang="en-US"/>
          </a:p>
        </p:txBody>
      </p:sp>
      <p:sp>
        <p:nvSpPr>
          <p:cNvPr id="4105" name="Text Box 1033" descr="C:\Documents and Settings\Administrator\Desktop\School Web\socialstudies\flag-us.jpg"/>
          <p:cNvSpPr txBox="1">
            <a:spLocks noChangeArrowheads="1"/>
          </p:cNvSpPr>
          <p:nvPr/>
        </p:nvSpPr>
        <p:spPr bwMode="auto">
          <a:xfrm>
            <a:off x="1371600" y="2286000"/>
            <a:ext cx="914400" cy="381000"/>
          </a:xfrm>
          <a:prstGeom prst="rect">
            <a:avLst/>
          </a:prstGeom>
          <a:blipFill dpi="0" rotWithShape="0">
            <a:blip r:embed="rId4" cstate="print"/>
            <a:srcRect/>
            <a:stretch>
              <a:fillRect/>
            </a:stretch>
          </a:blipFill>
          <a:ln w="9525">
            <a:noFill/>
            <a:miter lim="800000"/>
            <a:headEnd/>
            <a:tailEnd/>
          </a:ln>
          <a:effectLst/>
        </p:spPr>
        <p:txBody>
          <a:bodyPr>
            <a:spAutoFit/>
          </a:bodyPr>
          <a:lstStyle/>
          <a:p>
            <a:pPr>
              <a:spcBef>
                <a:spcPct val="50000"/>
              </a:spcBef>
              <a:defRPr/>
            </a:pPr>
            <a:r>
              <a:rPr lang="en-US" sz="2800" b="1" baseline="-25000">
                <a:effectLst>
                  <a:outerShdw blurRad="38100" dist="38100" dir="2700000" algn="tl">
                    <a:srgbClr val="C0C0C0"/>
                  </a:outerShdw>
                </a:effectLst>
              </a:rPr>
              <a:t>USA</a:t>
            </a:r>
            <a:endParaRPr lang="en-US" sz="2800" baseline="-25000">
              <a:effectLst>
                <a:outerShdw blurRad="38100" dist="38100" dir="2700000" algn="tl">
                  <a:srgbClr val="C0C0C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937375"/>
          </a:xfrm>
          <a:prstGeom prst="rect">
            <a:avLst/>
          </a:prstGeom>
          <a:noFill/>
          <a:ln w="317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297238" y="0"/>
            <a:ext cx="5846762" cy="6858000"/>
          </a:xfrm>
          <a:prstGeom prst="rect">
            <a:avLst/>
          </a:prstGeom>
          <a:noFill/>
          <a:ln w="9525">
            <a:noFill/>
            <a:miter lim="800000"/>
            <a:headEnd/>
            <a:tailEnd/>
          </a:ln>
        </p:spPr>
      </p:pic>
      <p:sp>
        <p:nvSpPr>
          <p:cNvPr id="6147" name="Text Box 3" descr="Stationery"/>
          <p:cNvSpPr txBox="1">
            <a:spLocks noChangeArrowheads="1"/>
          </p:cNvSpPr>
          <p:nvPr/>
        </p:nvSpPr>
        <p:spPr bwMode="auto">
          <a:xfrm>
            <a:off x="0" y="533400"/>
            <a:ext cx="3200400" cy="2346325"/>
          </a:xfrm>
          <a:prstGeom prst="rect">
            <a:avLst/>
          </a:prstGeom>
          <a:blipFill dpi="0" rotWithShape="0">
            <a:blip r:embed="rId3"/>
            <a:srcRect/>
            <a:tile tx="0" ty="0" sx="100000" sy="100000" flip="none" algn="tl"/>
          </a:blipFill>
          <a:ln w="57150">
            <a:solidFill>
              <a:schemeClr val="tx1"/>
            </a:solidFill>
            <a:miter lim="800000"/>
            <a:headEnd/>
            <a:tailEnd/>
          </a:ln>
        </p:spPr>
        <p:txBody>
          <a:bodyPr>
            <a:spAutoFit/>
          </a:bodyPr>
          <a:lstStyle/>
          <a:p>
            <a:pPr>
              <a:spcBef>
                <a:spcPct val="50000"/>
              </a:spcBef>
            </a:pPr>
            <a:r>
              <a:rPr lang="en-US" sz="3600"/>
              <a:t>Mesopotamia was located in what is now the country of Iraq.</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6019800" cy="4567238"/>
          </a:xfrm>
          <a:prstGeom prst="rect">
            <a:avLst/>
          </a:prstGeom>
          <a:noFill/>
          <a:ln w="19050">
            <a:solidFill>
              <a:schemeClr val="tx1"/>
            </a:solidFill>
            <a:miter lim="800000"/>
            <a:headEnd/>
            <a:tailEnd/>
          </a:ln>
        </p:spPr>
      </p:pic>
      <p:sp>
        <p:nvSpPr>
          <p:cNvPr id="7171" name="Text Box 3" descr="Parchment"/>
          <p:cNvSpPr txBox="1">
            <a:spLocks noChangeArrowheads="1"/>
          </p:cNvSpPr>
          <p:nvPr/>
        </p:nvSpPr>
        <p:spPr bwMode="auto">
          <a:xfrm>
            <a:off x="152400" y="4800600"/>
            <a:ext cx="8763000" cy="19558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Mesopotamia was part of a larger region called the Fertile Crescent.  This area, that stretched from the eastern edge of the Mediterranean Sea down to the Persian Gulf, had fertile soil and was where many civilizations started.  The shape is somewhat similar to a crescent (think of a crescent roll, or a crescent-shaped moon).</a:t>
            </a:r>
          </a:p>
        </p:txBody>
      </p:sp>
      <p:pic>
        <p:nvPicPr>
          <p:cNvPr id="7172" name="Picture 4"/>
          <p:cNvPicPr>
            <a:picLocks noChangeAspect="1" noChangeArrowheads="1"/>
          </p:cNvPicPr>
          <p:nvPr/>
        </p:nvPicPr>
        <p:blipFill>
          <a:blip r:embed="rId4"/>
          <a:srcRect/>
          <a:stretch>
            <a:fillRect/>
          </a:stretch>
        </p:blipFill>
        <p:spPr bwMode="auto">
          <a:xfrm>
            <a:off x="6553200" y="762000"/>
            <a:ext cx="2162175" cy="3419475"/>
          </a:xfrm>
          <a:prstGeom prst="rect">
            <a:avLst/>
          </a:prstGeom>
          <a:noFill/>
          <a:ln w="38100">
            <a:solidFill>
              <a:schemeClr val="bg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descr="Blue tissue paper"/>
          <p:cNvSpPr txBox="1">
            <a:spLocks noChangeArrowheads="1"/>
          </p:cNvSpPr>
          <p:nvPr/>
        </p:nvSpPr>
        <p:spPr bwMode="auto">
          <a:xfrm>
            <a:off x="914400" y="228600"/>
            <a:ext cx="7696200" cy="819150"/>
          </a:xfrm>
          <a:prstGeom prst="rect">
            <a:avLst/>
          </a:prstGeom>
          <a:blipFill dpi="0" rotWithShape="0">
            <a:blip r:embed="rId2"/>
            <a:srcRect/>
            <a:tile tx="0" ty="0" sx="100000" sy="100000" flip="none" algn="tl"/>
          </a:blipFill>
          <a:ln w="57150">
            <a:solidFill>
              <a:schemeClr val="tx1"/>
            </a:solidFill>
            <a:miter lim="800000"/>
            <a:headEnd/>
            <a:tailEnd/>
          </a:ln>
        </p:spPr>
        <p:txBody>
          <a:bodyPr>
            <a:spAutoFit/>
          </a:bodyPr>
          <a:lstStyle/>
          <a:p>
            <a:pPr algn="ctr">
              <a:spcBef>
                <a:spcPct val="50000"/>
              </a:spcBef>
            </a:pPr>
            <a:r>
              <a:rPr lang="en-US" sz="4400"/>
              <a:t>The Cradle of Civilization</a:t>
            </a:r>
            <a:endParaRPr lang="en-US"/>
          </a:p>
        </p:txBody>
      </p:sp>
      <p:sp>
        <p:nvSpPr>
          <p:cNvPr id="8195" name="Text Box 3" descr="Parchment"/>
          <p:cNvSpPr txBox="1">
            <a:spLocks noChangeArrowheads="1"/>
          </p:cNvSpPr>
          <p:nvPr/>
        </p:nvSpPr>
        <p:spPr bwMode="auto">
          <a:xfrm>
            <a:off x="914400" y="1524000"/>
            <a:ext cx="7696200" cy="1609725"/>
          </a:xfrm>
          <a:prstGeom prst="rect">
            <a:avLst/>
          </a:prstGeom>
          <a:blipFill dpi="0" rotWithShape="0">
            <a:blip r:embed="rId3"/>
            <a:srcRect/>
            <a:tile tx="0" ty="0" sx="100000" sy="100000" flip="none" algn="tl"/>
          </a:blipFill>
          <a:ln w="57150">
            <a:solidFill>
              <a:schemeClr val="tx1"/>
            </a:solidFill>
            <a:miter lim="800000"/>
            <a:headEnd/>
            <a:tailEnd/>
          </a:ln>
        </p:spPr>
        <p:txBody>
          <a:bodyPr>
            <a:spAutoFit/>
          </a:bodyPr>
          <a:lstStyle/>
          <a:p>
            <a:pPr>
              <a:spcBef>
                <a:spcPct val="50000"/>
              </a:spcBef>
            </a:pPr>
            <a:r>
              <a:rPr lang="en-US"/>
              <a:t>Mesopotamia is located in the Middle East, which is located in </a:t>
            </a:r>
            <a:r>
              <a:rPr lang="en-US" b="1"/>
              <a:t>Southwest Asia</a:t>
            </a:r>
            <a:r>
              <a:rPr lang="en-US"/>
              <a:t>.  As we’ve discussed before, the first civilizations and examples of writing were found in Southwest Asia.  These things began in </a:t>
            </a:r>
            <a:r>
              <a:rPr lang="en-US" b="1"/>
              <a:t>Mesopotamia.</a:t>
            </a:r>
            <a:endParaRPr lang="en-US"/>
          </a:p>
        </p:txBody>
      </p:sp>
      <p:sp>
        <p:nvSpPr>
          <p:cNvPr id="8196" name="Text Box 4" descr="Parchment"/>
          <p:cNvSpPr txBox="1">
            <a:spLocks noChangeArrowheads="1"/>
          </p:cNvSpPr>
          <p:nvPr/>
        </p:nvSpPr>
        <p:spPr bwMode="auto">
          <a:xfrm>
            <a:off x="990600" y="3810000"/>
            <a:ext cx="7620000" cy="1609725"/>
          </a:xfrm>
          <a:prstGeom prst="rect">
            <a:avLst/>
          </a:prstGeom>
          <a:blipFill dpi="0" rotWithShape="0">
            <a:blip r:embed="rId3"/>
            <a:srcRect/>
            <a:tile tx="0" ty="0" sx="100000" sy="100000" flip="none" algn="tl"/>
          </a:blipFill>
          <a:ln w="57150">
            <a:solidFill>
              <a:schemeClr val="tx1"/>
            </a:solidFill>
            <a:miter lim="800000"/>
            <a:headEnd/>
            <a:tailEnd/>
          </a:ln>
        </p:spPr>
        <p:txBody>
          <a:bodyPr>
            <a:spAutoFit/>
          </a:bodyPr>
          <a:lstStyle/>
          <a:p>
            <a:pPr>
              <a:spcBef>
                <a:spcPct val="50000"/>
              </a:spcBef>
            </a:pPr>
            <a:r>
              <a:rPr lang="en-US"/>
              <a:t>When a newborn baby begins life, he or she is placed in a </a:t>
            </a:r>
            <a:r>
              <a:rPr lang="en-US" b="1"/>
              <a:t>cradle</a:t>
            </a:r>
            <a:r>
              <a:rPr lang="en-US"/>
              <a:t>.  Mesopotamia is called the </a:t>
            </a:r>
            <a:r>
              <a:rPr lang="en-US" b="1"/>
              <a:t>cradle of civilization</a:t>
            </a:r>
            <a:r>
              <a:rPr lang="en-US"/>
              <a:t> because the first civilizations began there, about 5,500 years ago in 3500 B.C.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28600" y="1295400"/>
            <a:ext cx="4953000" cy="4252913"/>
          </a:xfrm>
          <a:prstGeom prst="rect">
            <a:avLst/>
          </a:prstGeom>
          <a:noFill/>
          <a:ln w="38100">
            <a:solidFill>
              <a:schemeClr val="tx1"/>
            </a:solidFill>
            <a:miter lim="800000"/>
            <a:headEnd/>
            <a:tailEnd/>
          </a:ln>
        </p:spPr>
      </p:pic>
      <p:sp>
        <p:nvSpPr>
          <p:cNvPr id="9219" name="Text Box 3" descr="Blue tissue paper"/>
          <p:cNvSpPr txBox="1">
            <a:spLocks noChangeArrowheads="1"/>
          </p:cNvSpPr>
          <p:nvPr/>
        </p:nvSpPr>
        <p:spPr bwMode="auto">
          <a:xfrm>
            <a:off x="304800" y="228600"/>
            <a:ext cx="8534400" cy="7397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4000"/>
              <a:t>City-States Formed Along the Rivers</a:t>
            </a:r>
            <a:endParaRPr lang="en-US"/>
          </a:p>
        </p:txBody>
      </p:sp>
      <p:sp>
        <p:nvSpPr>
          <p:cNvPr id="9220" name="Text Box 4" descr="Parchment"/>
          <p:cNvSpPr txBox="1">
            <a:spLocks noChangeArrowheads="1"/>
          </p:cNvSpPr>
          <p:nvPr/>
        </p:nvSpPr>
        <p:spPr bwMode="auto">
          <a:xfrm>
            <a:off x="5334000" y="1219200"/>
            <a:ext cx="3657600" cy="5626100"/>
          </a:xfrm>
          <a:prstGeom prst="rect">
            <a:avLst/>
          </a:prstGeom>
          <a:blipFill dpi="0" rotWithShape="0">
            <a:blip r:embed="rId4"/>
            <a:srcRect/>
            <a:tile tx="0" ty="0" sx="100000" sy="100000" flip="none" algn="tl"/>
          </a:blipFill>
          <a:ln w="57150">
            <a:solidFill>
              <a:schemeClr val="tx1"/>
            </a:solidFill>
            <a:miter lim="800000"/>
            <a:headEnd/>
            <a:tailEnd/>
          </a:ln>
        </p:spPr>
        <p:txBody>
          <a:bodyPr>
            <a:spAutoFit/>
          </a:bodyPr>
          <a:lstStyle/>
          <a:p>
            <a:pPr>
              <a:spcBef>
                <a:spcPct val="50000"/>
              </a:spcBef>
            </a:pPr>
            <a:r>
              <a:rPr lang="en-US"/>
              <a:t>Many city-states formed along the Tigris and Euphrates Rivers in Mesopotamia.  They each had their own form of government, and the people worshipped different gods and goddesses. Eventually, they each had their own kings.  The region where the two rivers meet was called Sumer. The people who lived in the Sumer region were called Sumerians.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descr="Blue tissue paper"/>
          <p:cNvSpPr txBox="1">
            <a:spLocks noChangeArrowheads="1"/>
          </p:cNvSpPr>
          <p:nvPr/>
        </p:nvSpPr>
        <p:spPr bwMode="auto">
          <a:xfrm>
            <a:off x="762000" y="0"/>
            <a:ext cx="7696200" cy="67945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p>
            <a:pPr algn="ctr">
              <a:spcBef>
                <a:spcPct val="50000"/>
              </a:spcBef>
            </a:pPr>
            <a:r>
              <a:rPr lang="en-US" sz="3600"/>
              <a:t>Why Did These Cities Develop?</a:t>
            </a:r>
            <a:endParaRPr lang="en-US"/>
          </a:p>
        </p:txBody>
      </p:sp>
      <p:sp>
        <p:nvSpPr>
          <p:cNvPr id="10243" name="Text Box 3" descr="Parchment"/>
          <p:cNvSpPr txBox="1">
            <a:spLocks noChangeArrowheads="1"/>
          </p:cNvSpPr>
          <p:nvPr/>
        </p:nvSpPr>
        <p:spPr bwMode="auto">
          <a:xfrm>
            <a:off x="228600" y="685800"/>
            <a:ext cx="3581400" cy="34163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Due to the </a:t>
            </a:r>
            <a:r>
              <a:rPr lang="en-US" b="1"/>
              <a:t>fertile</a:t>
            </a:r>
            <a:r>
              <a:rPr lang="en-US"/>
              <a:t> soil in Mesopotamia, farming was very successful. In fact, people were able to create </a:t>
            </a:r>
            <a:r>
              <a:rPr lang="en-US" b="1"/>
              <a:t>surpluses</a:t>
            </a:r>
            <a:r>
              <a:rPr lang="en-US"/>
              <a:t> of food. This meant that some people could stop farming and begin doing other things, like building a city.</a:t>
            </a:r>
          </a:p>
        </p:txBody>
      </p:sp>
      <p:sp>
        <p:nvSpPr>
          <p:cNvPr id="10244" name="Text Box 4"/>
          <p:cNvSpPr txBox="1">
            <a:spLocks noChangeArrowheads="1"/>
          </p:cNvSpPr>
          <p:nvPr/>
        </p:nvSpPr>
        <p:spPr bwMode="auto">
          <a:xfrm>
            <a:off x="4572000" y="1600200"/>
            <a:ext cx="3581400" cy="457200"/>
          </a:xfrm>
          <a:prstGeom prst="rect">
            <a:avLst/>
          </a:prstGeom>
          <a:noFill/>
          <a:ln w="9525">
            <a:noFill/>
            <a:miter lim="800000"/>
            <a:headEnd/>
            <a:tailEnd/>
          </a:ln>
        </p:spPr>
        <p:txBody>
          <a:bodyPr>
            <a:spAutoFit/>
          </a:bodyPr>
          <a:lstStyle/>
          <a:p>
            <a:pPr>
              <a:spcBef>
                <a:spcPct val="50000"/>
              </a:spcBef>
            </a:pPr>
            <a:endParaRPr lang="en-US"/>
          </a:p>
        </p:txBody>
      </p:sp>
      <p:sp>
        <p:nvSpPr>
          <p:cNvPr id="10245" name="Text Box 5" descr="Parchment"/>
          <p:cNvSpPr txBox="1">
            <a:spLocks noChangeArrowheads="1"/>
          </p:cNvSpPr>
          <p:nvPr/>
        </p:nvSpPr>
        <p:spPr bwMode="auto">
          <a:xfrm>
            <a:off x="3810000" y="685800"/>
            <a:ext cx="4724400" cy="268605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p>
            <a:pPr>
              <a:spcBef>
                <a:spcPct val="50000"/>
              </a:spcBef>
            </a:pPr>
            <a:r>
              <a:rPr lang="en-US"/>
              <a:t>As cities began to develop, people began to worry about others who might come and </a:t>
            </a:r>
            <a:r>
              <a:rPr lang="en-US" b="1"/>
              <a:t>invade</a:t>
            </a:r>
            <a:r>
              <a:rPr lang="en-US"/>
              <a:t> their city. They wanted to protect themselves from enemies, so people in Mesopotamia built walls around their cities.</a:t>
            </a:r>
          </a:p>
        </p:txBody>
      </p:sp>
      <p:pic>
        <p:nvPicPr>
          <p:cNvPr id="10246" name="Picture 6"/>
          <p:cNvPicPr>
            <a:picLocks noChangeAspect="1" noChangeArrowheads="1"/>
          </p:cNvPicPr>
          <p:nvPr/>
        </p:nvPicPr>
        <p:blipFill>
          <a:blip r:embed="rId4"/>
          <a:srcRect/>
          <a:stretch>
            <a:fillRect/>
          </a:stretch>
        </p:blipFill>
        <p:spPr bwMode="auto">
          <a:xfrm>
            <a:off x="3810000" y="3429000"/>
            <a:ext cx="4724400" cy="3429000"/>
          </a:xfrm>
          <a:prstGeom prst="rect">
            <a:avLst/>
          </a:prstGeom>
          <a:noFill/>
          <a:ln w="38100">
            <a:solidFill>
              <a:schemeClr val="tx1"/>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TotalTime>
  <Words>847</Words>
  <Application>Microsoft PowerPoint</Application>
  <PresentationFormat>On-screen Show (4:3)</PresentationFormat>
  <Paragraphs>39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Times New Roman</vt: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 </cp:lastModifiedBy>
  <cp:revision>26</cp:revision>
  <dcterms:created xsi:type="dcterms:W3CDTF">2004-12-01T02:27:18Z</dcterms:created>
  <dcterms:modified xsi:type="dcterms:W3CDTF">2012-10-16T13:57:15Z</dcterms:modified>
</cp:coreProperties>
</file>